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0"/>
  </p:notesMasterIdLst>
  <p:handoutMasterIdLst>
    <p:handoutMasterId r:id="rId11"/>
  </p:handoutMasterIdLst>
  <p:sldIdLst>
    <p:sldId id="256" r:id="rId4"/>
    <p:sldId id="261" r:id="rId5"/>
    <p:sldId id="263" r:id="rId6"/>
    <p:sldId id="262" r:id="rId7"/>
    <p:sldId id="25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30E81-5F6B-43FF-85A0-F4E0C25B5480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751BC-F89C-4322-B0A1-31AF610B2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8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DD4F6-4CC9-4245-BF4B-3F1E80897E6A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A567-C3B7-4A3A-AFD7-C7950ADA6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104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567-C3B7-4A3A-AFD7-C7950ADA61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2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567-C3B7-4A3A-AFD7-C7950ADA61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567-C3B7-4A3A-AFD7-C7950ADA61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74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567-C3B7-4A3A-AFD7-C7950ADA61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2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567-C3B7-4A3A-AFD7-C7950ADA61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567-C3B7-4A3A-AFD7-C7950ADA61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2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4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1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7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2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0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671A-F7F6-4ACF-AB7E-A593DB6472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2999-F73B-4C3B-9AE3-45D20DEFF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Monon</a:t>
            </a:r>
            <a:r>
              <a:rPr lang="en-US" sz="3600" dirty="0" smtClean="0"/>
              <a:t> K-5 </a:t>
            </a:r>
            <a:br>
              <a:rPr lang="en-US" sz="3600" dirty="0" smtClean="0"/>
            </a:br>
            <a:r>
              <a:rPr lang="en-US" sz="3600" dirty="0" smtClean="0"/>
              <a:t>Painting &amp; Lettering Guide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Bott</a:t>
            </a:r>
            <a:endParaRPr lang="en-US" dirty="0" smtClean="0"/>
          </a:p>
          <a:p>
            <a:r>
              <a:rPr lang="en-US" dirty="0" smtClean="0"/>
              <a:t>(314) 757-3609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9701" y="186431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8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6937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General Description of Project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3076"/>
            <a:ext cx="7886700" cy="5632049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Paint, letter &amp; finish one OMI </a:t>
            </a:r>
            <a:r>
              <a:rPr lang="en-US" sz="1600" dirty="0" err="1" smtClean="0"/>
              <a:t>Monon</a:t>
            </a:r>
            <a:r>
              <a:rPr lang="en-US" sz="1600" dirty="0" smtClean="0"/>
              <a:t> Steam Locomotive, road number 440</a:t>
            </a:r>
          </a:p>
          <a:p>
            <a:pPr lvl="1"/>
            <a:r>
              <a:rPr lang="en-US" sz="1300" dirty="0" smtClean="0"/>
              <a:t>Almost entire engine black, except:</a:t>
            </a:r>
          </a:p>
          <a:p>
            <a:pPr lvl="2"/>
            <a:r>
              <a:rPr lang="en-US" sz="1200" dirty="0" smtClean="0"/>
              <a:t>Smoke box, smoke stack, firebox below the running boards:  Mix of 75% Light Graphite with 25% Medium Graphite </a:t>
            </a:r>
          </a:p>
          <a:p>
            <a:pPr lvl="2"/>
            <a:r>
              <a:rPr lang="en-US" sz="1200" dirty="0" smtClean="0"/>
              <a:t>Headlamp, front handrail, marker lamps, piping, steam delivery pipes, and other attachments to smokebox and firebox:  Black</a:t>
            </a:r>
          </a:p>
          <a:p>
            <a:pPr lvl="2"/>
            <a:r>
              <a:rPr lang="en-US" sz="1200" dirty="0" smtClean="0"/>
              <a:t>Running board edges:  </a:t>
            </a:r>
            <a:r>
              <a:rPr lang="en-US" sz="1200" dirty="0" smtClean="0"/>
              <a:t>White (use provided decal striping or paint as you prefer)</a:t>
            </a:r>
            <a:endParaRPr lang="en-US" sz="1200" dirty="0" smtClean="0"/>
          </a:p>
          <a:p>
            <a:pPr lvl="2"/>
            <a:r>
              <a:rPr lang="en-US" sz="1200" dirty="0" smtClean="0"/>
              <a:t>Stack cap, cylinder and front valve heads:  “Chrome” paint</a:t>
            </a:r>
          </a:p>
          <a:p>
            <a:pPr lvl="2"/>
            <a:r>
              <a:rPr lang="en-US" sz="1200" dirty="0" smtClean="0"/>
              <a:t>Bell, whistle, pops, builder’s plates:  </a:t>
            </a:r>
            <a:r>
              <a:rPr lang="en-US" sz="1200" dirty="0" smtClean="0"/>
              <a:t>Brass</a:t>
            </a:r>
            <a:endParaRPr lang="en-US" sz="1200" dirty="0" smtClean="0"/>
          </a:p>
          <a:p>
            <a:pPr lvl="2"/>
            <a:r>
              <a:rPr lang="en-US" sz="1200" dirty="0" smtClean="0"/>
              <a:t>Cab interior walls:  Light Green</a:t>
            </a:r>
          </a:p>
          <a:p>
            <a:pPr lvl="2"/>
            <a:r>
              <a:rPr lang="en-US" sz="1200" dirty="0" smtClean="0"/>
              <a:t>Arm </a:t>
            </a:r>
            <a:r>
              <a:rPr lang="en-US" sz="1200" dirty="0" smtClean="0"/>
              <a:t>rests, cab floor:  </a:t>
            </a:r>
            <a:r>
              <a:rPr lang="en-US" sz="1200" dirty="0" smtClean="0"/>
              <a:t>Medium Brown</a:t>
            </a:r>
          </a:p>
          <a:p>
            <a:pPr lvl="2"/>
            <a:r>
              <a:rPr lang="en-US" sz="1200" dirty="0" smtClean="0"/>
              <a:t>Cab Gauges and all control knobs/handles:  red or white, as appropriate</a:t>
            </a:r>
          </a:p>
          <a:p>
            <a:pPr lvl="2"/>
            <a:r>
              <a:rPr lang="en-US" sz="1200" dirty="0" smtClean="0"/>
              <a:t>Glad hands:  Silver or aluminum</a:t>
            </a:r>
          </a:p>
          <a:p>
            <a:pPr lvl="2"/>
            <a:r>
              <a:rPr lang="en-US" sz="1200" dirty="0" smtClean="0"/>
              <a:t>Do NOT paint rods, valve gear, or tires</a:t>
            </a:r>
            <a:endParaRPr lang="en-US" sz="1200" dirty="0"/>
          </a:p>
          <a:p>
            <a:pPr lvl="1"/>
            <a:r>
              <a:rPr lang="en-US" sz="1300" dirty="0"/>
              <a:t>Finish is to be just on the semi-gloss side of satin (match Glacier Park Models’ </a:t>
            </a:r>
            <a:r>
              <a:rPr lang="en-US" sz="1300" dirty="0" smtClean="0"/>
              <a:t>(Boo Rim’s) finish </a:t>
            </a:r>
            <a:r>
              <a:rPr lang="en-US" sz="1300" dirty="0"/>
              <a:t>as closely as possible.)  NO weathering; an as-shopped appearance is desired</a:t>
            </a:r>
            <a:r>
              <a:rPr lang="en-US" sz="1300" dirty="0" smtClean="0"/>
              <a:t>.</a:t>
            </a:r>
          </a:p>
          <a:p>
            <a:r>
              <a:rPr lang="en-US" sz="1600" dirty="0" smtClean="0"/>
              <a:t>Decals:  Custom set provided</a:t>
            </a:r>
          </a:p>
          <a:p>
            <a:r>
              <a:rPr lang="en-US" sz="1600" dirty="0" smtClean="0"/>
              <a:t>Finish to include:</a:t>
            </a:r>
          </a:p>
          <a:p>
            <a:pPr lvl="1"/>
            <a:r>
              <a:rPr lang="en-US" sz="1300" dirty="0" smtClean="0"/>
              <a:t>Cab </a:t>
            </a:r>
            <a:r>
              <a:rPr lang="en-US" sz="1300" dirty="0" smtClean="0"/>
              <a:t>glazing</a:t>
            </a:r>
          </a:p>
          <a:p>
            <a:pPr lvl="1"/>
            <a:r>
              <a:rPr lang="en-US" sz="1300" dirty="0" smtClean="0"/>
              <a:t>Coal load</a:t>
            </a:r>
            <a:endParaRPr lang="en-US" sz="1300" dirty="0" smtClean="0"/>
          </a:p>
          <a:p>
            <a:pPr lvl="1"/>
            <a:r>
              <a:rPr lang="en-US" sz="1300" dirty="0" smtClean="0"/>
              <a:t>Marker jewels  (white all around)</a:t>
            </a:r>
          </a:p>
          <a:p>
            <a:pPr lvl="1"/>
            <a:r>
              <a:rPr lang="en-US" sz="1300" dirty="0" smtClean="0"/>
              <a:t>Headlamp and tender lamp lenses</a:t>
            </a:r>
          </a:p>
          <a:p>
            <a:r>
              <a:rPr lang="en-US" sz="1600" dirty="0" smtClean="0"/>
              <a:t>Install dual mode DC/DCC sound decoder, install speaker</a:t>
            </a:r>
          </a:p>
          <a:p>
            <a:pPr lvl="1"/>
            <a:r>
              <a:rPr lang="en-US" sz="1300" dirty="0" err="1" smtClean="0"/>
              <a:t>Connectorize</a:t>
            </a:r>
            <a:r>
              <a:rPr lang="en-US" sz="1300" dirty="0" smtClean="0"/>
              <a:t> cable between loco and loco tender</a:t>
            </a:r>
          </a:p>
          <a:p>
            <a:pPr lvl="1"/>
            <a:r>
              <a:rPr lang="en-US" sz="1300" dirty="0" smtClean="0"/>
              <a:t>Add headlamp, tender lamp (on loco tender), cab interior lamp, all under DCC 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9701" y="186431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13" y="1898790"/>
            <a:ext cx="8455774" cy="47200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30023"/>
          </a:xfrm>
        </p:spPr>
        <p:txBody>
          <a:bodyPr>
            <a:noAutofit/>
          </a:bodyPr>
          <a:lstStyle/>
          <a:p>
            <a:r>
              <a:rPr lang="en-US" sz="2800" dirty="0" smtClean="0"/>
              <a:t>Lettering; </a:t>
            </a:r>
            <a:r>
              <a:rPr lang="en-US" sz="2800" dirty="0"/>
              <a:t>Road Number to be 440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49701" y="186431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16719" y="935304"/>
            <a:ext cx="5165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We’re going to keep the running board edge stripes (sides and front of all running boards, but not the dome, cylinder jacket, cab, or tender striping, shown in this photo.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6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8" b="12838"/>
          <a:stretch/>
        </p:blipFill>
        <p:spPr>
          <a:xfrm>
            <a:off x="0" y="1133475"/>
            <a:ext cx="9144000" cy="41814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49701" y="186431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61935" cy="46937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Lettering; Road Number to be 440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5771" y="5904904"/>
            <a:ext cx="3428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Road number in white stencil font on headlamp sides, brass roman font on front number board.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flipH="1">
            <a:off x="746009" y="6828234"/>
            <a:ext cx="1074262" cy="81065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75008" y="5604510"/>
            <a:ext cx="11651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</a:rPr>
              <a:t>“</a:t>
            </a:r>
            <a:r>
              <a:rPr lang="en-US" dirty="0" smtClean="0">
                <a:solidFill>
                  <a:srgbClr val="FFC000"/>
                </a:solidFill>
              </a:rPr>
              <a:t>C.I.&amp;L.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 440</a:t>
            </a:r>
          </a:p>
          <a:p>
            <a:pPr algn="ctr"/>
            <a:r>
              <a:rPr lang="en-US" sz="800" dirty="0" smtClean="0">
                <a:solidFill>
                  <a:srgbClr val="FFC000"/>
                </a:solidFill>
              </a:rPr>
              <a:t>K-5</a:t>
            </a:r>
            <a:r>
              <a:rPr lang="en-US" sz="800" dirty="0" smtClean="0">
                <a:solidFill>
                  <a:srgbClr val="0066FF"/>
                </a:solidFill>
              </a:rPr>
              <a:t>”</a:t>
            </a:r>
            <a:endParaRPr lang="en-US" sz="800" dirty="0">
              <a:solidFill>
                <a:srgbClr val="0066FF"/>
              </a:solidFill>
            </a:endParaRPr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flipV="1">
            <a:off x="4757597" y="3590925"/>
            <a:ext cx="2201468" cy="201358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5" idx="2"/>
          </p:cNvCxnSpPr>
          <p:nvPr/>
        </p:nvCxnSpPr>
        <p:spPr>
          <a:xfrm flipH="1">
            <a:off x="4620691" y="1567575"/>
            <a:ext cx="2338374" cy="55243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41923" y="921244"/>
            <a:ext cx="3234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Road number on cab side and sand dome in funky </a:t>
            </a:r>
            <a:r>
              <a:rPr lang="en-US" dirty="0" err="1" smtClean="0">
                <a:solidFill>
                  <a:srgbClr val="FFC000"/>
                </a:solidFill>
              </a:rPr>
              <a:t>Monon</a:t>
            </a:r>
            <a:r>
              <a:rPr lang="en-US" dirty="0" smtClean="0">
                <a:solidFill>
                  <a:srgbClr val="FFC000"/>
                </a:solidFill>
              </a:rPr>
              <a:t> font. 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5" name="Straight Arrow Connector 14"/>
          <p:cNvCxnSpPr>
            <a:stCxn id="25" idx="2"/>
          </p:cNvCxnSpPr>
          <p:nvPr/>
        </p:nvCxnSpPr>
        <p:spPr>
          <a:xfrm>
            <a:off x="6959065" y="1567575"/>
            <a:ext cx="110475" cy="1872632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0"/>
          </p:cNvCxnSpPr>
          <p:nvPr/>
        </p:nvCxnSpPr>
        <p:spPr>
          <a:xfrm flipV="1">
            <a:off x="1820271" y="2848490"/>
            <a:ext cx="237129" cy="305641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0"/>
          </p:cNvCxnSpPr>
          <p:nvPr/>
        </p:nvCxnSpPr>
        <p:spPr>
          <a:xfrm flipH="1" flipV="1">
            <a:off x="1729409" y="3031435"/>
            <a:ext cx="90862" cy="287346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18968" y="5581955"/>
            <a:ext cx="366894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Center </a:t>
            </a:r>
            <a:r>
              <a:rPr lang="en-US" dirty="0" smtClean="0">
                <a:solidFill>
                  <a:srgbClr val="0066FF"/>
                </a:solidFill>
              </a:rPr>
              <a:t>the large “</a:t>
            </a:r>
            <a:r>
              <a:rPr lang="en-US" dirty="0" smtClean="0">
                <a:solidFill>
                  <a:srgbClr val="FFC000"/>
                </a:solidFill>
              </a:rPr>
              <a:t>MONON</a:t>
            </a:r>
            <a:r>
              <a:rPr lang="en-US" dirty="0" smtClean="0">
                <a:solidFill>
                  <a:srgbClr val="0066FF"/>
                </a:solidFill>
              </a:rPr>
              <a:t>” </a:t>
            </a:r>
            <a:r>
              <a:rPr lang="en-US" dirty="0" smtClean="0">
                <a:solidFill>
                  <a:srgbClr val="0066FF"/>
                </a:solidFill>
              </a:rPr>
              <a:t>lettering on </a:t>
            </a:r>
            <a:r>
              <a:rPr lang="en-US" dirty="0" smtClean="0">
                <a:solidFill>
                  <a:srgbClr val="0066FF"/>
                </a:solidFill>
              </a:rPr>
              <a:t>tender where “</a:t>
            </a:r>
            <a:r>
              <a:rPr lang="en-US" dirty="0" smtClean="0">
                <a:solidFill>
                  <a:srgbClr val="FFC000"/>
                </a:solidFill>
              </a:rPr>
              <a:t>444</a:t>
            </a:r>
            <a:r>
              <a:rPr lang="en-US" dirty="0" smtClean="0">
                <a:solidFill>
                  <a:srgbClr val="0066FF"/>
                </a:solidFill>
              </a:rPr>
              <a:t>” is in this photo.  Delete “</a:t>
            </a:r>
            <a:r>
              <a:rPr lang="en-US" dirty="0" smtClean="0">
                <a:solidFill>
                  <a:srgbClr val="FFC000"/>
                </a:solidFill>
              </a:rPr>
              <a:t>MONON</a:t>
            </a:r>
            <a:r>
              <a:rPr lang="en-US" dirty="0" smtClean="0">
                <a:solidFill>
                  <a:srgbClr val="0066FF"/>
                </a:solidFill>
              </a:rPr>
              <a:t>” on coal bunker extension.  See Page 6.</a:t>
            </a:r>
            <a:endParaRPr lang="en-US" dirty="0">
              <a:solidFill>
                <a:srgbClr val="0066FF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541654" y="3240156"/>
            <a:ext cx="399711" cy="8945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0"/>
          </p:cNvCxnSpPr>
          <p:nvPr/>
        </p:nvCxnSpPr>
        <p:spPr>
          <a:xfrm flipV="1">
            <a:off x="7253442" y="3990975"/>
            <a:ext cx="687923" cy="159098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28649" y="674010"/>
            <a:ext cx="411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This is a K-5a, nearly identical to the K-5’s.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94" y="1047385"/>
            <a:ext cx="224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Mask off and do not paint builder’s plates. 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>
            <a:off x="1131989" y="1693716"/>
            <a:ext cx="2018715" cy="90039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96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51" y="1425996"/>
            <a:ext cx="8480298" cy="4685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9594"/>
          </a:xfrm>
        </p:spPr>
        <p:txBody>
          <a:bodyPr>
            <a:noAutofit/>
          </a:bodyPr>
          <a:lstStyle/>
          <a:p>
            <a:r>
              <a:rPr lang="en-US" sz="2800" dirty="0"/>
              <a:t>Lettering (All white); Road Number to be </a:t>
            </a:r>
            <a:r>
              <a:rPr lang="en-US" sz="2800" dirty="0" smtClean="0"/>
              <a:t>440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49701" y="186431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0997" y="6164907"/>
            <a:ext cx="3810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Evidence that at least some of the K-5 and K-5a had chromed cylinder heads.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49" y="674010"/>
            <a:ext cx="599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This is also a K-5a, nearly identical to the K-5’s.  Note running board stripes and chromed cylinder and valve heads.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8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4" t="24490" r="5990" b="27857"/>
          <a:stretch/>
        </p:blipFill>
        <p:spPr>
          <a:xfrm>
            <a:off x="340367" y="2546763"/>
            <a:ext cx="8463267" cy="3434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9594"/>
          </a:xfrm>
        </p:spPr>
        <p:txBody>
          <a:bodyPr>
            <a:noAutofit/>
          </a:bodyPr>
          <a:lstStyle/>
          <a:p>
            <a:r>
              <a:rPr lang="en-US" sz="2800" dirty="0" smtClean="0"/>
              <a:t>Tender Lettering; </a:t>
            </a:r>
            <a:r>
              <a:rPr lang="en-US" sz="2800" dirty="0"/>
              <a:t>Road Number to be </a:t>
            </a:r>
            <a:r>
              <a:rPr lang="en-US" sz="2800" dirty="0" smtClean="0"/>
              <a:t>440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49701" y="186431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648" y="674010"/>
            <a:ext cx="332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This is NOT a K-5, but this is the way I want the tender done.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8968" y="6134405"/>
            <a:ext cx="36689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Center “</a:t>
            </a:r>
            <a:r>
              <a:rPr lang="en-US" dirty="0" smtClean="0">
                <a:solidFill>
                  <a:srgbClr val="FFC000"/>
                </a:solidFill>
              </a:rPr>
              <a:t>MONON</a:t>
            </a:r>
            <a:r>
              <a:rPr lang="en-US" dirty="0" smtClean="0">
                <a:solidFill>
                  <a:srgbClr val="0066FF"/>
                </a:solidFill>
              </a:rPr>
              <a:t>” on tender as shown in this photo.  </a:t>
            </a:r>
            <a:endParaRPr lang="en-US" dirty="0">
              <a:solidFill>
                <a:srgbClr val="0066FF"/>
              </a:solidFill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7253442" y="4610100"/>
            <a:ext cx="252258" cy="152430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82126" y="622438"/>
            <a:ext cx="3668948" cy="22621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6FF"/>
                </a:solidFill>
              </a:rPr>
              <a:t>Center the “440” of </a:t>
            </a:r>
          </a:p>
          <a:p>
            <a:pPr algn="ctr"/>
            <a:r>
              <a:rPr lang="en-US" sz="1400" dirty="0" smtClean="0">
                <a:solidFill>
                  <a:srgbClr val="0066FF"/>
                </a:solidFill>
              </a:rPr>
              <a:t>“</a:t>
            </a:r>
            <a:r>
              <a:rPr lang="en-US" sz="1100" dirty="0">
                <a:solidFill>
                  <a:srgbClr val="FFC000"/>
                </a:solidFill>
              </a:rPr>
              <a:t>7</a:t>
            </a:r>
            <a:r>
              <a:rPr lang="en-US" sz="1100" dirty="0" smtClean="0">
                <a:solidFill>
                  <a:srgbClr val="FFC000"/>
                </a:solidFill>
              </a:rPr>
              <a:t>000 GALS</a:t>
            </a:r>
          </a:p>
          <a:p>
            <a:pPr algn="ctr"/>
            <a:r>
              <a:rPr lang="en-US" sz="1100" dirty="0" smtClean="0">
                <a:solidFill>
                  <a:srgbClr val="FFC000"/>
                </a:solidFill>
              </a:rPr>
              <a:t>15 TONS</a:t>
            </a:r>
          </a:p>
          <a:p>
            <a:pPr algn="ctr"/>
            <a:endParaRPr lang="en-US" sz="1400" dirty="0">
              <a:solidFill>
                <a:srgbClr val="FFC000"/>
              </a:solidFill>
            </a:endParaRPr>
          </a:p>
          <a:p>
            <a:pPr algn="ctr"/>
            <a:endParaRPr lang="en-US" sz="1400" dirty="0" smtClean="0">
              <a:solidFill>
                <a:srgbClr val="FFC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440</a:t>
            </a:r>
            <a:r>
              <a:rPr lang="en-US" sz="1400" dirty="0" smtClean="0">
                <a:solidFill>
                  <a:srgbClr val="0066FF"/>
                </a:solidFill>
              </a:rPr>
              <a:t>”</a:t>
            </a:r>
          </a:p>
          <a:p>
            <a:r>
              <a:rPr lang="en-US" sz="1400" dirty="0" smtClean="0">
                <a:solidFill>
                  <a:srgbClr val="0066FF"/>
                </a:solidFill>
              </a:rPr>
              <a:t>on tender back, behind the ladder.  The </a:t>
            </a:r>
            <a:r>
              <a:rPr lang="en-US" sz="1400" dirty="0" smtClean="0">
                <a:solidFill>
                  <a:srgbClr val="0066FF"/>
                </a:solidFill>
              </a:rPr>
              <a:t>“</a:t>
            </a:r>
            <a:r>
              <a:rPr lang="en-US" sz="1400" dirty="0" smtClean="0">
                <a:solidFill>
                  <a:srgbClr val="FFC000"/>
                </a:solidFill>
              </a:rPr>
              <a:t>7000 </a:t>
            </a:r>
            <a:r>
              <a:rPr lang="en-US" sz="1400" dirty="0" smtClean="0">
                <a:solidFill>
                  <a:srgbClr val="FFC000"/>
                </a:solidFill>
              </a:rPr>
              <a:t>GALS</a:t>
            </a:r>
            <a:r>
              <a:rPr lang="en-US" sz="1400" dirty="0" smtClean="0">
                <a:solidFill>
                  <a:srgbClr val="0066FF"/>
                </a:solidFill>
              </a:rPr>
              <a:t>” should be about 1/16” below the top edge of the tender back.  </a:t>
            </a:r>
            <a:endParaRPr lang="en-US" sz="1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+TEVJRE9TLUNPUlBcYm90dGU8L1VzZXJOYW1lPjxEYXRlVGltZT4wOC8yNy8yMDE4IDEyOjEwOjE4PC9EYXRlVGltZT48TGFiZWxTdHJpbmc+VW5yZXN0cmljdGVkPC9MYWJlbFN0cmluZz48L2l0ZW0+PC9sYWJlbEhpc3Rvcnk+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c8d5760e-638a-47e8-9e2e-1226c2cb268d" origin="userSelected">
  <element uid="42834bfb-1ec1-4beb-bd64-eb83fb3cb3f3" value=""/>
</sisl>
</file>

<file path=customXml/itemProps1.xml><?xml version="1.0" encoding="utf-8"?>
<ds:datastoreItem xmlns:ds="http://schemas.openxmlformats.org/officeDocument/2006/customXml" ds:itemID="{59C8AFE3-A9C7-4121-B0FB-70040D020906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148DE73E-216C-492A-A617-4202D38F798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541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Monon K-5  Painting &amp; Lettering Guide</vt:lpstr>
      <vt:lpstr>General Description of Project</vt:lpstr>
      <vt:lpstr>Lettering; Road Number to be 440</vt:lpstr>
      <vt:lpstr>Lettering; Road Number to be 440</vt:lpstr>
      <vt:lpstr>Lettering (All white); Road Number to be 440 </vt:lpstr>
      <vt:lpstr>Tender Lettering; Road Number to be 440 </vt:lpstr>
    </vt:vector>
  </TitlesOfParts>
  <Company>Leidos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Unrestricted</dc:subject>
  <dc:creator>Bott, Eric H.</dc:creator>
  <cp:lastModifiedBy>Bott, Eric H.</cp:lastModifiedBy>
  <cp:revision>41</cp:revision>
  <dcterms:created xsi:type="dcterms:W3CDTF">2017-03-09T13:47:27Z</dcterms:created>
  <dcterms:modified xsi:type="dcterms:W3CDTF">2018-12-10T22:21:06Z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e4f7ea3f-3df7-4590-a036-4288ac320a8a</vt:lpwstr>
  </property>
  <property fmtid="{D5CDD505-2E9C-101B-9397-08002B2CF9AE}" pid="3" name="bjSaver">
    <vt:lpwstr>9dAq2cnHg7zPQ8rRnUByuKp1JPhMIRHV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policy="c8d5760e-638a-47e8-9e2e-1226c2cb268d" origin="userSelected" xmlns="http://www.boldonj</vt:lpwstr>
  </property>
  <property fmtid="{D5CDD505-2E9C-101B-9397-08002B2CF9AE}" pid="5" name="bjDocumentLabelXML-0">
    <vt:lpwstr>ames.com/2008/01/sie/internal/label"&gt;&lt;element uid="42834bfb-1ec1-4beb-bd64-eb83fb3cb3f3" value="" /&gt;&lt;/sisl&gt;</vt:lpwstr>
  </property>
  <property fmtid="{D5CDD505-2E9C-101B-9397-08002B2CF9AE}" pid="6" name="bjDocumentSecurityLabel">
    <vt:lpwstr>Unrestricted</vt:lpwstr>
  </property>
  <property fmtid="{D5CDD505-2E9C-101B-9397-08002B2CF9AE}" pid="7" name="bjLabelHistoryID">
    <vt:lpwstr>{59C8AFE3-A9C7-4121-B0FB-70040D020906}</vt:lpwstr>
  </property>
</Properties>
</file>