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5"/>
  </p:notesMasterIdLst>
  <p:handoutMasterIdLst>
    <p:handoutMasterId r:id="rId16"/>
  </p:handoutMasterIdLst>
  <p:sldIdLst>
    <p:sldId id="256" r:id="rId4"/>
    <p:sldId id="267" r:id="rId5"/>
    <p:sldId id="265" r:id="rId6"/>
    <p:sldId id="266" r:id="rId7"/>
    <p:sldId id="257" r:id="rId8"/>
    <p:sldId id="258" r:id="rId9"/>
    <p:sldId id="268" r:id="rId10"/>
    <p:sldId id="259" r:id="rId11"/>
    <p:sldId id="262" r:id="rId12"/>
    <p:sldId id="263"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1" d="100"/>
          <a:sy n="101" d="100"/>
        </p:scale>
        <p:origin x="2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E52A9E-075F-48C3-A1C8-2250C98169CE}" type="datetimeFigureOut">
              <a:rPr lang="en-US" smtClean="0"/>
              <a:t>02/26/2019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728EC8-FCD2-4D69-952A-3BD9EB237AC2}" type="slidenum">
              <a:rPr lang="en-US" smtClean="0"/>
              <a:t>‹#›</a:t>
            </a:fld>
            <a:endParaRPr lang="en-US"/>
          </a:p>
        </p:txBody>
      </p:sp>
    </p:spTree>
    <p:extLst>
      <p:ext uri="{BB962C8B-B14F-4D97-AF65-F5344CB8AC3E}">
        <p14:creationId xmlns:p14="http://schemas.microsoft.com/office/powerpoint/2010/main" val="358457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998F5-B4A3-48B1-A184-85F3881ED64B}" type="datetimeFigureOut">
              <a:rPr lang="en-US" smtClean="0"/>
              <a:t>02/26/2019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88714-DC80-48AA-915B-D3BC19A71BC8}" type="slidenum">
              <a:rPr lang="en-US" smtClean="0"/>
              <a:t>‹#›</a:t>
            </a:fld>
            <a:endParaRPr lang="en-US"/>
          </a:p>
        </p:txBody>
      </p:sp>
    </p:spTree>
    <p:extLst>
      <p:ext uri="{BB962C8B-B14F-4D97-AF65-F5344CB8AC3E}">
        <p14:creationId xmlns:p14="http://schemas.microsoft.com/office/powerpoint/2010/main" val="18728618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1</a:t>
            </a:fld>
            <a:endParaRPr lang="en-US"/>
          </a:p>
        </p:txBody>
      </p:sp>
    </p:spTree>
    <p:extLst>
      <p:ext uri="{BB962C8B-B14F-4D97-AF65-F5344CB8AC3E}">
        <p14:creationId xmlns:p14="http://schemas.microsoft.com/office/powerpoint/2010/main" val="270272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10</a:t>
            </a:fld>
            <a:endParaRPr lang="en-US"/>
          </a:p>
        </p:txBody>
      </p:sp>
    </p:spTree>
    <p:extLst>
      <p:ext uri="{BB962C8B-B14F-4D97-AF65-F5344CB8AC3E}">
        <p14:creationId xmlns:p14="http://schemas.microsoft.com/office/powerpoint/2010/main" val="242617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11</a:t>
            </a:fld>
            <a:endParaRPr lang="en-US"/>
          </a:p>
        </p:txBody>
      </p:sp>
    </p:spTree>
    <p:extLst>
      <p:ext uri="{BB962C8B-B14F-4D97-AF65-F5344CB8AC3E}">
        <p14:creationId xmlns:p14="http://schemas.microsoft.com/office/powerpoint/2010/main" val="377863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4583-E15F-480C-B051-91881CC091D0}" type="slidenum">
              <a:rPr lang="en-US" smtClean="0"/>
              <a:t>2</a:t>
            </a:fld>
            <a:endParaRPr lang="en-US"/>
          </a:p>
        </p:txBody>
      </p:sp>
    </p:spTree>
    <p:extLst>
      <p:ext uri="{BB962C8B-B14F-4D97-AF65-F5344CB8AC3E}">
        <p14:creationId xmlns:p14="http://schemas.microsoft.com/office/powerpoint/2010/main" val="381810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3</a:t>
            </a:fld>
            <a:endParaRPr lang="en-US"/>
          </a:p>
        </p:txBody>
      </p:sp>
    </p:spTree>
    <p:extLst>
      <p:ext uri="{BB962C8B-B14F-4D97-AF65-F5344CB8AC3E}">
        <p14:creationId xmlns:p14="http://schemas.microsoft.com/office/powerpoint/2010/main" val="60489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4</a:t>
            </a:fld>
            <a:endParaRPr lang="en-US"/>
          </a:p>
        </p:txBody>
      </p:sp>
    </p:spTree>
    <p:extLst>
      <p:ext uri="{BB962C8B-B14F-4D97-AF65-F5344CB8AC3E}">
        <p14:creationId xmlns:p14="http://schemas.microsoft.com/office/powerpoint/2010/main" val="242122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5</a:t>
            </a:fld>
            <a:endParaRPr lang="en-US"/>
          </a:p>
        </p:txBody>
      </p:sp>
    </p:spTree>
    <p:extLst>
      <p:ext uri="{BB962C8B-B14F-4D97-AF65-F5344CB8AC3E}">
        <p14:creationId xmlns:p14="http://schemas.microsoft.com/office/powerpoint/2010/main" val="412499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6</a:t>
            </a:fld>
            <a:endParaRPr lang="en-US"/>
          </a:p>
        </p:txBody>
      </p:sp>
    </p:spTree>
    <p:extLst>
      <p:ext uri="{BB962C8B-B14F-4D97-AF65-F5344CB8AC3E}">
        <p14:creationId xmlns:p14="http://schemas.microsoft.com/office/powerpoint/2010/main" val="60745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7</a:t>
            </a:fld>
            <a:endParaRPr lang="en-US"/>
          </a:p>
        </p:txBody>
      </p:sp>
    </p:spTree>
    <p:extLst>
      <p:ext uri="{BB962C8B-B14F-4D97-AF65-F5344CB8AC3E}">
        <p14:creationId xmlns:p14="http://schemas.microsoft.com/office/powerpoint/2010/main" val="6576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8</a:t>
            </a:fld>
            <a:endParaRPr lang="en-US"/>
          </a:p>
        </p:txBody>
      </p:sp>
    </p:spTree>
    <p:extLst>
      <p:ext uri="{BB962C8B-B14F-4D97-AF65-F5344CB8AC3E}">
        <p14:creationId xmlns:p14="http://schemas.microsoft.com/office/powerpoint/2010/main" val="35317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8714-DC80-48AA-915B-D3BC19A71BC8}" type="slidenum">
              <a:rPr lang="en-US" smtClean="0"/>
              <a:t>9</a:t>
            </a:fld>
            <a:endParaRPr lang="en-US"/>
          </a:p>
        </p:txBody>
      </p:sp>
    </p:spTree>
    <p:extLst>
      <p:ext uri="{BB962C8B-B14F-4D97-AF65-F5344CB8AC3E}">
        <p14:creationId xmlns:p14="http://schemas.microsoft.com/office/powerpoint/2010/main" val="84360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A212D0-EEAC-4EC1-87C4-CF585AA87D89}" type="datetimeFigureOut">
              <a:rPr lang="en-US" smtClean="0"/>
              <a:t>02/26/2019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346829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212D0-EEAC-4EC1-87C4-CF585AA87D89}" type="datetimeFigureOut">
              <a:rPr lang="en-US" smtClean="0"/>
              <a:t>02/26/2019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265974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212D0-EEAC-4EC1-87C4-CF585AA87D89}" type="datetimeFigureOut">
              <a:rPr lang="en-US" smtClean="0"/>
              <a:t>02/26/2019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71536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212D0-EEAC-4EC1-87C4-CF585AA87D89}" type="datetimeFigureOut">
              <a:rPr lang="en-US" smtClean="0"/>
              <a:t>02/26/2019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112785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212D0-EEAC-4EC1-87C4-CF585AA87D89}" type="datetimeFigureOut">
              <a:rPr lang="en-US" smtClean="0"/>
              <a:t>02/26/2019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145708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A212D0-EEAC-4EC1-87C4-CF585AA87D89}" type="datetimeFigureOut">
              <a:rPr lang="en-US" smtClean="0"/>
              <a:t>02/26/2019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341784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212D0-EEAC-4EC1-87C4-CF585AA87D89}" type="datetimeFigureOut">
              <a:rPr lang="en-US" smtClean="0"/>
              <a:t>02/26/2019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48438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A212D0-EEAC-4EC1-87C4-CF585AA87D89}" type="datetimeFigureOut">
              <a:rPr lang="en-US" smtClean="0"/>
              <a:t>02/26/2019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213270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12D0-EEAC-4EC1-87C4-CF585AA87D89}" type="datetimeFigureOut">
              <a:rPr lang="en-US" smtClean="0"/>
              <a:t>02/26/2019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424980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212D0-EEAC-4EC1-87C4-CF585AA87D89}" type="datetimeFigureOut">
              <a:rPr lang="en-US" smtClean="0"/>
              <a:t>02/26/2019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224627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212D0-EEAC-4EC1-87C4-CF585AA87D89}" type="datetimeFigureOut">
              <a:rPr lang="en-US" smtClean="0"/>
              <a:t>02/26/2019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9B72-3601-4F35-99B9-A71C620FEA66}" type="slidenum">
              <a:rPr lang="en-US" smtClean="0"/>
              <a:t>‹#›</a:t>
            </a:fld>
            <a:endParaRPr lang="en-US"/>
          </a:p>
        </p:txBody>
      </p:sp>
    </p:spTree>
    <p:extLst>
      <p:ext uri="{BB962C8B-B14F-4D97-AF65-F5344CB8AC3E}">
        <p14:creationId xmlns:p14="http://schemas.microsoft.com/office/powerpoint/2010/main" val="121648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212D0-EEAC-4EC1-87C4-CF585AA87D89}" type="datetimeFigureOut">
              <a:rPr lang="en-US" smtClean="0"/>
              <a:t>02/26/2019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9B72-3601-4F35-99B9-A71C620FEA66}" type="slidenum">
              <a:rPr lang="en-US" smtClean="0"/>
              <a:t>‹#›</a:t>
            </a:fld>
            <a:endParaRPr lang="en-US"/>
          </a:p>
        </p:txBody>
      </p:sp>
    </p:spTree>
    <p:extLst>
      <p:ext uri="{BB962C8B-B14F-4D97-AF65-F5344CB8AC3E}">
        <p14:creationId xmlns:p14="http://schemas.microsoft.com/office/powerpoint/2010/main" val="136917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Boston &amp; Albany J-2b</a:t>
            </a:r>
            <a:br>
              <a:rPr lang="en-US" sz="3200" dirty="0" smtClean="0"/>
            </a:br>
            <a:r>
              <a:rPr lang="en-US" sz="3200" dirty="0" smtClean="0"/>
              <a:t>Painting &amp; </a:t>
            </a:r>
            <a:r>
              <a:rPr lang="en-US" sz="3200" smtClean="0"/>
              <a:t>Lettering Guide</a:t>
            </a:r>
            <a:endParaRPr lang="en-US" sz="3200" dirty="0"/>
          </a:p>
        </p:txBody>
      </p:sp>
      <p:sp>
        <p:nvSpPr>
          <p:cNvPr id="3" name="Subtitle 2"/>
          <p:cNvSpPr>
            <a:spLocks noGrp="1"/>
          </p:cNvSpPr>
          <p:nvPr>
            <p:ph type="subTitle" idx="1"/>
          </p:nvPr>
        </p:nvSpPr>
        <p:spPr/>
        <p:txBody>
          <a:bodyPr>
            <a:normAutofit/>
          </a:bodyPr>
          <a:lstStyle/>
          <a:p>
            <a:r>
              <a:rPr lang="en-US" sz="1800" dirty="0" smtClean="0"/>
              <a:t>Eric Bott</a:t>
            </a:r>
          </a:p>
          <a:p>
            <a:r>
              <a:rPr lang="en-US" sz="1800" dirty="0" smtClean="0"/>
              <a:t>(314) 757-3609</a:t>
            </a:r>
            <a:endParaRPr lang="en-US" sz="1800" dirty="0"/>
          </a:p>
        </p:txBody>
      </p:sp>
    </p:spTree>
    <p:extLst>
      <p:ext uri="{BB962C8B-B14F-4D97-AF65-F5344CB8AC3E}">
        <p14:creationId xmlns:p14="http://schemas.microsoft.com/office/powerpoint/2010/main" val="328014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5521" t="23518" r="22500" b="14074"/>
          <a:stretch/>
        </p:blipFill>
        <p:spPr>
          <a:xfrm>
            <a:off x="881062" y="1819274"/>
            <a:ext cx="7381876" cy="4985357"/>
          </a:xfrm>
          <a:prstGeom prst="rect">
            <a:avLst/>
          </a:prstGeom>
        </p:spPr>
      </p:pic>
      <p:sp>
        <p:nvSpPr>
          <p:cNvPr id="6"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7" name="TextBox 6"/>
          <p:cNvSpPr txBox="1"/>
          <p:nvPr/>
        </p:nvSpPr>
        <p:spPr>
          <a:xfrm>
            <a:off x="628650" y="921305"/>
            <a:ext cx="6325121" cy="738664"/>
          </a:xfrm>
          <a:prstGeom prst="rect">
            <a:avLst/>
          </a:prstGeom>
          <a:noFill/>
        </p:spPr>
        <p:txBody>
          <a:bodyPr wrap="square" rtlCol="0">
            <a:spAutoFit/>
          </a:bodyPr>
          <a:lstStyle/>
          <a:p>
            <a:r>
              <a:rPr lang="en-US" sz="1400" dirty="0" smtClean="0">
                <a:solidFill>
                  <a:srgbClr val="FFC000"/>
                </a:solidFill>
              </a:rPr>
              <a:t>Note that front and back of cylinder blocks are black; only the jackets are olive green.  Do NOT paint cross-head guides, valve gear, or running gear.  All piping and handrails to be black.  Note the contrast between smokebox front and smokebox cylinder.</a:t>
            </a:r>
            <a:endParaRPr lang="en-US" sz="1400" dirty="0">
              <a:solidFill>
                <a:srgbClr val="FFC000"/>
              </a:solidFill>
            </a:endParaRPr>
          </a:p>
        </p:txBody>
      </p:sp>
    </p:spTree>
    <p:extLst>
      <p:ext uri="{BB962C8B-B14F-4D97-AF65-F5344CB8AC3E}">
        <p14:creationId xmlns:p14="http://schemas.microsoft.com/office/powerpoint/2010/main" val="372264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375" t="17963" r="22917" b="17963"/>
          <a:stretch/>
        </p:blipFill>
        <p:spPr>
          <a:xfrm>
            <a:off x="836421" y="2129932"/>
            <a:ext cx="7471159" cy="4666104"/>
          </a:xfrm>
          <a:prstGeom prst="rect">
            <a:avLst/>
          </a:prstGeom>
        </p:spPr>
      </p:pic>
      <p:sp>
        <p:nvSpPr>
          <p:cNvPr id="2" name="Title 1"/>
          <p:cNvSpPr>
            <a:spLocks noGrp="1"/>
          </p:cNvSpPr>
          <p:nvPr>
            <p:ph type="title"/>
          </p:nvPr>
        </p:nvSpPr>
        <p:spPr>
          <a:xfrm>
            <a:off x="628650" y="365126"/>
            <a:ext cx="7886700" cy="482599"/>
          </a:xfrm>
        </p:spPr>
        <p:txBody>
          <a:bodyPr>
            <a:noAutofit/>
          </a:bodyPr>
          <a:lstStyle/>
          <a:p>
            <a:r>
              <a:rPr lang="en-US" sz="2800" dirty="0" smtClean="0"/>
              <a:t>B&amp;A J-2b, road number to be 609</a:t>
            </a:r>
            <a:endParaRPr lang="en-US" sz="2800" dirty="0"/>
          </a:p>
        </p:txBody>
      </p:sp>
      <p:sp>
        <p:nvSpPr>
          <p:cNvPr id="5" name="TextBox 4"/>
          <p:cNvSpPr txBox="1"/>
          <p:nvPr/>
        </p:nvSpPr>
        <p:spPr>
          <a:xfrm>
            <a:off x="628650" y="827067"/>
            <a:ext cx="7829338" cy="1169551"/>
          </a:xfrm>
          <a:prstGeom prst="rect">
            <a:avLst/>
          </a:prstGeom>
          <a:noFill/>
        </p:spPr>
        <p:txBody>
          <a:bodyPr wrap="square" rtlCol="0">
            <a:spAutoFit/>
          </a:bodyPr>
          <a:lstStyle/>
          <a:p>
            <a:r>
              <a:rPr lang="en-US" sz="1400" dirty="0" smtClean="0">
                <a:solidFill>
                  <a:srgbClr val="FFC000"/>
                </a:solidFill>
              </a:rPr>
              <a:t>All piping, handrails, ladders, tender deck, </a:t>
            </a:r>
            <a:r>
              <a:rPr lang="en-US" sz="1400" smtClean="0">
                <a:solidFill>
                  <a:srgbClr val="FFC000"/>
                </a:solidFill>
              </a:rPr>
              <a:t>water hatches, back </a:t>
            </a:r>
            <a:r>
              <a:rPr lang="en-US" sz="1400" dirty="0" smtClean="0">
                <a:solidFill>
                  <a:srgbClr val="FFC000"/>
                </a:solidFill>
              </a:rPr>
              <a:t>of coal bunker, inside of coal bunker, end beams, frame side sills, tender deck, coal doors, underframe, and trucks to be black.  Side sheets (including around the front of the tender) and back end of water tank to be Pullman Green.  Paint wheel centers black, but leave tread edges unpainted.  Paint glad hand silver.  Match lettering as shown, and stripe position, but upper stripe is narrower than lower stripe in custom decal set (provided).</a:t>
            </a:r>
            <a:endParaRPr lang="en-US" sz="1400" dirty="0">
              <a:solidFill>
                <a:srgbClr val="FFC000"/>
              </a:solidFill>
            </a:endParaRPr>
          </a:p>
        </p:txBody>
      </p:sp>
    </p:spTree>
    <p:extLst>
      <p:ext uri="{BB962C8B-B14F-4D97-AF65-F5344CB8AC3E}">
        <p14:creationId xmlns:p14="http://schemas.microsoft.com/office/powerpoint/2010/main" val="381795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69375"/>
          </a:xfrm>
        </p:spPr>
        <p:txBody>
          <a:bodyPr>
            <a:normAutofit fontScale="90000"/>
          </a:bodyPr>
          <a:lstStyle/>
          <a:p>
            <a:r>
              <a:rPr lang="en-US" sz="3200" dirty="0" smtClean="0"/>
              <a:t>General Description of Project</a:t>
            </a:r>
            <a:endParaRPr lang="en-US" sz="3200" dirty="0"/>
          </a:p>
        </p:txBody>
      </p:sp>
      <p:sp>
        <p:nvSpPr>
          <p:cNvPr id="3" name="Content Placeholder 2"/>
          <p:cNvSpPr>
            <a:spLocks noGrp="1"/>
          </p:cNvSpPr>
          <p:nvPr>
            <p:ph idx="1"/>
          </p:nvPr>
        </p:nvSpPr>
        <p:spPr>
          <a:xfrm>
            <a:off x="171450" y="1083076"/>
            <a:ext cx="8779624" cy="5774924"/>
          </a:xfrm>
        </p:spPr>
        <p:txBody>
          <a:bodyPr>
            <a:normAutofit fontScale="85000" lnSpcReduction="20000"/>
          </a:bodyPr>
          <a:lstStyle/>
          <a:p>
            <a:r>
              <a:rPr lang="en-US" sz="1600" dirty="0" smtClean="0"/>
              <a:t>Paint, letter &amp; finish one Key B&amp;A J-2b loco, road number 609</a:t>
            </a:r>
          </a:p>
          <a:p>
            <a:pPr lvl="1"/>
            <a:r>
              <a:rPr lang="en-US" sz="1300" dirty="0" smtClean="0"/>
              <a:t>Boiler jacket above the running boards, cylinder jackets:  Olive Green (match models shown in Pages 5-10 as closely as possible-- (to me the GN Olive Green looks closer than the D&amp;RGW Olive Green, but even the GN green looks a bit </a:t>
            </a:r>
            <a:r>
              <a:rPr lang="en-US" sz="1300" dirty="0"/>
              <a:t>dark. Record mixture, and save for B&amp;A D-1a project.)</a:t>
            </a:r>
            <a:endParaRPr lang="en-US" sz="1300" dirty="0" smtClean="0"/>
          </a:p>
          <a:p>
            <a:pPr lvl="1"/>
            <a:r>
              <a:rPr lang="en-US" sz="1300" dirty="0" smtClean="0"/>
              <a:t>Cab sides (up to the drip rail), cab back, tender sides and back:  Pullman Green (match models shown in Pages 5-11 as closely as </a:t>
            </a:r>
            <a:r>
              <a:rPr lang="en-US" sz="1300" dirty="0" smtClean="0"/>
              <a:t>possible.  Record mixture, and save for B&amp;A D-1a project.)</a:t>
            </a:r>
            <a:endParaRPr lang="en-US" sz="1300" dirty="0" smtClean="0"/>
          </a:p>
          <a:p>
            <a:pPr lvl="1"/>
            <a:r>
              <a:rPr lang="en-US" sz="1300" dirty="0" smtClean="0"/>
              <a:t>Smokebox cylinder, smokestack, ash pans:  mix 50% Medium Graphite with 50% light graphite (please try for a close match to models shown in Pages 5-10)</a:t>
            </a:r>
          </a:p>
          <a:p>
            <a:pPr lvl="1"/>
            <a:r>
              <a:rPr lang="en-US" sz="1300" dirty="0" smtClean="0"/>
              <a:t>Smokebox front:  Light Graphite</a:t>
            </a:r>
          </a:p>
          <a:p>
            <a:pPr lvl="1"/>
            <a:r>
              <a:rPr lang="en-US" sz="1300" dirty="0" smtClean="0"/>
              <a:t>Headlamp, marker lights, bell mounting bracket and hanger, </a:t>
            </a:r>
            <a:r>
              <a:rPr lang="en-US" sz="1300" u="sng" dirty="0" smtClean="0"/>
              <a:t>all</a:t>
            </a:r>
            <a:r>
              <a:rPr lang="en-US" sz="1300" dirty="0" smtClean="0"/>
              <a:t> piping and handrails on loco and tender, throttle linkage and cranks, boiler check valve and supply line, running board surfaces, air reservoirs, generator, steam supply pipes, cylinder front and back, pilot and HW mounted on pilot, frame, valve gear (</a:t>
            </a:r>
            <a:r>
              <a:rPr lang="en-US" sz="1300" u="sng" dirty="0" smtClean="0"/>
              <a:t>hanger only</a:t>
            </a:r>
            <a:r>
              <a:rPr lang="en-US" sz="1300" dirty="0" smtClean="0"/>
              <a:t>), cab roof down to the drip rail, cab deck, pilot and trailing truck, </a:t>
            </a:r>
            <a:r>
              <a:rPr lang="en-US" sz="1300" dirty="0" err="1" smtClean="0"/>
              <a:t>backhead</a:t>
            </a:r>
            <a:r>
              <a:rPr lang="en-US" sz="1300" dirty="0" smtClean="0"/>
              <a:t>, cab front panel, boiler jacket below the running boards, firebox (except ash pans) below the running boards, all wheel centers, tender underbody &amp; trucks, </a:t>
            </a:r>
            <a:r>
              <a:rPr lang="en-US" sz="1300" dirty="0"/>
              <a:t>t</a:t>
            </a:r>
            <a:r>
              <a:rPr lang="en-US" sz="1300" dirty="0" smtClean="0"/>
              <a:t>ender deck and back of coal bunker, coal bunker interior, tender frame side-rails and end beams, tender ladders and steps, tender deck and coal doors, tender back-up lamp:  Black</a:t>
            </a:r>
            <a:endParaRPr lang="en-US" sz="1300" dirty="0"/>
          </a:p>
          <a:p>
            <a:pPr lvl="1"/>
            <a:r>
              <a:rPr lang="en-US" sz="1300" dirty="0" smtClean="0"/>
              <a:t>Bell, whistle, pop valves, builder’s plates on smokebox:  Natural Brass</a:t>
            </a:r>
          </a:p>
          <a:p>
            <a:pPr lvl="1"/>
            <a:r>
              <a:rPr lang="en-US" sz="1300" dirty="0" smtClean="0"/>
              <a:t>Cab interior walls:  Light Green</a:t>
            </a:r>
          </a:p>
          <a:p>
            <a:pPr lvl="1"/>
            <a:r>
              <a:rPr lang="en-US" sz="1300" dirty="0" smtClean="0"/>
              <a:t>Cab arm rests and seat cushions:  Dark Brown</a:t>
            </a:r>
          </a:p>
          <a:p>
            <a:pPr lvl="1"/>
            <a:r>
              <a:rPr lang="en-US" sz="1300" dirty="0" smtClean="0"/>
              <a:t>Glad hands, reversing bar between power reverser and valve gear:  Silver or Chrome</a:t>
            </a:r>
          </a:p>
          <a:p>
            <a:pPr lvl="1"/>
            <a:r>
              <a:rPr lang="en-US" sz="1300" dirty="0" smtClean="0"/>
              <a:t>Cab gauges and controls:  White or red, as appropriate</a:t>
            </a:r>
          </a:p>
          <a:p>
            <a:pPr lvl="1"/>
            <a:r>
              <a:rPr lang="en-US" sz="1300" dirty="0" smtClean="0"/>
              <a:t>Running board edges, cab bottom edges: Silver (paint or decal OK for running board and cab stripes)</a:t>
            </a:r>
          </a:p>
          <a:p>
            <a:pPr lvl="1"/>
            <a:r>
              <a:rPr lang="en-US" sz="1300" dirty="0" smtClean="0"/>
              <a:t>Do NOT paint valve or running gear</a:t>
            </a:r>
          </a:p>
          <a:p>
            <a:pPr lvl="1"/>
            <a:r>
              <a:rPr lang="en-US" sz="1300" dirty="0" smtClean="0"/>
              <a:t>Finish </a:t>
            </a:r>
            <a:r>
              <a:rPr lang="en-US" sz="1300" dirty="0"/>
              <a:t>is to be just on the semi-gloss side of satin (match Glacier Park Models’ </a:t>
            </a:r>
            <a:r>
              <a:rPr lang="en-US" sz="1300" dirty="0" smtClean="0"/>
              <a:t>(Boo Rim’s) finish </a:t>
            </a:r>
            <a:r>
              <a:rPr lang="en-US" sz="1300" dirty="0"/>
              <a:t>as closely as possible.)  NO weathering; an as-shopped appearance is desired</a:t>
            </a:r>
            <a:r>
              <a:rPr lang="en-US" sz="1300" dirty="0" smtClean="0"/>
              <a:t>.</a:t>
            </a:r>
          </a:p>
          <a:p>
            <a:r>
              <a:rPr lang="en-US" sz="1600" dirty="0" smtClean="0"/>
              <a:t>Decals:  Custom set provided</a:t>
            </a:r>
          </a:p>
          <a:p>
            <a:r>
              <a:rPr lang="en-US" sz="1600" dirty="0" smtClean="0"/>
              <a:t>Finish to include:</a:t>
            </a:r>
          </a:p>
          <a:p>
            <a:pPr lvl="1"/>
            <a:r>
              <a:rPr lang="en-US" sz="1200" dirty="0" smtClean="0"/>
              <a:t>Cab glazing</a:t>
            </a:r>
          </a:p>
          <a:p>
            <a:pPr lvl="1"/>
            <a:r>
              <a:rPr lang="en-US" sz="1200" dirty="0" smtClean="0"/>
              <a:t>Marker jewels  (white all around)</a:t>
            </a:r>
          </a:p>
          <a:p>
            <a:pPr lvl="1"/>
            <a:r>
              <a:rPr lang="en-US" sz="1200" dirty="0" smtClean="0"/>
              <a:t>Headlamp and tender lamp lenses</a:t>
            </a:r>
          </a:p>
          <a:p>
            <a:pPr lvl="1"/>
            <a:r>
              <a:rPr lang="en-US" sz="1200" dirty="0" smtClean="0"/>
              <a:t>Coal Load</a:t>
            </a:r>
          </a:p>
          <a:p>
            <a:pPr lvl="1"/>
            <a:r>
              <a:rPr lang="en-US" sz="1200" dirty="0" smtClean="0"/>
              <a:t>Clear coat</a:t>
            </a:r>
          </a:p>
          <a:p>
            <a:r>
              <a:rPr lang="en-US" sz="1600" dirty="0" smtClean="0"/>
              <a:t>Install dual mode DC/DCC sound decoder, install speaker</a:t>
            </a:r>
          </a:p>
          <a:p>
            <a:pPr lvl="1"/>
            <a:r>
              <a:rPr lang="en-US" sz="1200" dirty="0" smtClean="0"/>
              <a:t>Add headlamp, tender lamp, cab interior lamp, all under DCC control</a:t>
            </a:r>
          </a:p>
        </p:txBody>
      </p:sp>
      <p:sp>
        <p:nvSpPr>
          <p:cNvPr id="4" name="TextBox 3"/>
          <p:cNvSpPr txBox="1"/>
          <p:nvPr/>
        </p:nvSpPr>
        <p:spPr>
          <a:xfrm>
            <a:off x="8149701" y="186431"/>
            <a:ext cx="801373" cy="369332"/>
          </a:xfrm>
          <a:prstGeom prst="rect">
            <a:avLst/>
          </a:prstGeom>
          <a:noFill/>
        </p:spPr>
        <p:txBody>
          <a:bodyPr wrap="none" rtlCol="0">
            <a:spAutoFit/>
          </a:bodyPr>
          <a:lstStyle/>
          <a:p>
            <a:r>
              <a:rPr lang="en-US" dirty="0" smtClean="0"/>
              <a:t>Page 2</a:t>
            </a:r>
            <a:endParaRPr lang="en-US" dirty="0"/>
          </a:p>
        </p:txBody>
      </p:sp>
    </p:spTree>
    <p:extLst>
      <p:ext uri="{BB962C8B-B14F-4D97-AF65-F5344CB8AC3E}">
        <p14:creationId xmlns:p14="http://schemas.microsoft.com/office/powerpoint/2010/main" val="177660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8" y="1902210"/>
            <a:ext cx="8400984" cy="4805363"/>
          </a:xfrm>
          <a:prstGeom prst="rect">
            <a:avLst/>
          </a:prstGeom>
        </p:spPr>
      </p:pic>
      <p:sp>
        <p:nvSpPr>
          <p:cNvPr id="5"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6" name="TextBox 5"/>
          <p:cNvSpPr txBox="1"/>
          <p:nvPr/>
        </p:nvSpPr>
        <p:spPr>
          <a:xfrm>
            <a:off x="628650" y="847725"/>
            <a:ext cx="8258603" cy="1569660"/>
          </a:xfrm>
          <a:prstGeom prst="rect">
            <a:avLst/>
          </a:prstGeom>
          <a:noFill/>
        </p:spPr>
        <p:txBody>
          <a:bodyPr wrap="square" rtlCol="0">
            <a:spAutoFit/>
          </a:bodyPr>
          <a:lstStyle/>
          <a:p>
            <a:r>
              <a:rPr lang="en-US" sz="1600" dirty="0" smtClean="0">
                <a:solidFill>
                  <a:srgbClr val="0066FF"/>
                </a:solidFill>
              </a:rPr>
              <a:t>Prototype photo showing the running board striping and tender lettering and striping.  The J-2b’s were delivered in a striking olive green/Pullman green/black scheme with silver lettering.</a:t>
            </a:r>
          </a:p>
          <a:p>
            <a:r>
              <a:rPr lang="en-US" sz="1600" dirty="0" smtClean="0">
                <a:solidFill>
                  <a:srgbClr val="0066FF"/>
                </a:solidFill>
              </a:rPr>
              <a:t>This particular loco was apparently painted with scarlet boiler and cylinder jackets, and given gold lettering, for a few days to commemorate the retirement of a long-serving B&amp;A engineer.  Maybe we’ll do that scheme one day, if I can find another Key model!  Note that the upper tender stripe is narrower than the lower tender stripe.</a:t>
            </a:r>
            <a:endParaRPr lang="en-US" sz="1600" dirty="0">
              <a:solidFill>
                <a:srgbClr val="0066FF"/>
              </a:solidFill>
            </a:endParaRPr>
          </a:p>
        </p:txBody>
      </p:sp>
    </p:spTree>
    <p:extLst>
      <p:ext uri="{BB962C8B-B14F-4D97-AF65-F5344CB8AC3E}">
        <p14:creationId xmlns:p14="http://schemas.microsoft.com/office/powerpoint/2010/main" val="12745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233" y="1244599"/>
            <a:ext cx="7919534" cy="5490877"/>
          </a:xfrm>
        </p:spPr>
      </p:pic>
      <p:sp>
        <p:nvSpPr>
          <p:cNvPr id="6"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7" name="TextBox 6"/>
          <p:cNvSpPr txBox="1"/>
          <p:nvPr/>
        </p:nvSpPr>
        <p:spPr>
          <a:xfrm>
            <a:off x="628650" y="847725"/>
            <a:ext cx="8258603" cy="338554"/>
          </a:xfrm>
          <a:prstGeom prst="rect">
            <a:avLst/>
          </a:prstGeom>
          <a:noFill/>
        </p:spPr>
        <p:txBody>
          <a:bodyPr wrap="square" rtlCol="0">
            <a:spAutoFit/>
          </a:bodyPr>
          <a:lstStyle/>
          <a:p>
            <a:r>
              <a:rPr lang="en-US" sz="1600" dirty="0" smtClean="0">
                <a:solidFill>
                  <a:srgbClr val="0066FF"/>
                </a:solidFill>
              </a:rPr>
              <a:t>Prototype photo showing the very light graphite front to the smokebox.  Note the black handrail.</a:t>
            </a:r>
            <a:endParaRPr lang="en-US" sz="1600" dirty="0">
              <a:solidFill>
                <a:srgbClr val="0066FF"/>
              </a:solidFill>
            </a:endParaRPr>
          </a:p>
        </p:txBody>
      </p:sp>
    </p:spTree>
    <p:extLst>
      <p:ext uri="{BB962C8B-B14F-4D97-AF65-F5344CB8AC3E}">
        <p14:creationId xmlns:p14="http://schemas.microsoft.com/office/powerpoint/2010/main" val="346896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521" t="9814" r="18854" b="34815"/>
          <a:stretch/>
        </p:blipFill>
        <p:spPr>
          <a:xfrm>
            <a:off x="256747" y="1690689"/>
            <a:ext cx="8630506" cy="4433886"/>
          </a:xfrm>
          <a:prstGeom prst="rect">
            <a:avLst/>
          </a:prstGeom>
        </p:spPr>
      </p:pic>
      <p:sp>
        <p:nvSpPr>
          <p:cNvPr id="5"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6" name="TextBox 5"/>
          <p:cNvSpPr txBox="1"/>
          <p:nvPr/>
        </p:nvSpPr>
        <p:spPr>
          <a:xfrm>
            <a:off x="628650" y="847725"/>
            <a:ext cx="8258603" cy="584775"/>
          </a:xfrm>
          <a:prstGeom prst="rect">
            <a:avLst/>
          </a:prstGeom>
          <a:noFill/>
        </p:spPr>
        <p:txBody>
          <a:bodyPr wrap="square" rtlCol="0">
            <a:spAutoFit/>
          </a:bodyPr>
          <a:lstStyle/>
          <a:p>
            <a:r>
              <a:rPr lang="en-US" sz="1600" dirty="0" smtClean="0">
                <a:solidFill>
                  <a:srgbClr val="0066FF"/>
                </a:solidFill>
              </a:rPr>
              <a:t>A gorgeously custom painted Key model.  We will follow this paint with very minor exceptions, which will be noted on this and following pages.</a:t>
            </a:r>
            <a:endParaRPr lang="en-US" sz="1600" dirty="0">
              <a:solidFill>
                <a:srgbClr val="0066FF"/>
              </a:solidFill>
            </a:endParaRPr>
          </a:p>
        </p:txBody>
      </p:sp>
      <p:sp>
        <p:nvSpPr>
          <p:cNvPr id="7" name="TextBox 6"/>
          <p:cNvSpPr txBox="1"/>
          <p:nvPr/>
        </p:nvSpPr>
        <p:spPr>
          <a:xfrm>
            <a:off x="6536601" y="2094519"/>
            <a:ext cx="2350651" cy="1169551"/>
          </a:xfrm>
          <a:prstGeom prst="rect">
            <a:avLst/>
          </a:prstGeom>
          <a:noFill/>
        </p:spPr>
        <p:txBody>
          <a:bodyPr wrap="square" rtlCol="0">
            <a:spAutoFit/>
          </a:bodyPr>
          <a:lstStyle/>
          <a:p>
            <a:r>
              <a:rPr lang="en-US" sz="1400" u="sng" dirty="0" smtClean="0">
                <a:solidFill>
                  <a:srgbClr val="FFC000"/>
                </a:solidFill>
              </a:rPr>
              <a:t>All</a:t>
            </a:r>
            <a:r>
              <a:rPr lang="en-US" sz="1400" dirty="0" smtClean="0">
                <a:solidFill>
                  <a:srgbClr val="FFC000"/>
                </a:solidFill>
              </a:rPr>
              <a:t> handrails, piping, boiler check valve, bell hanger, generator to be black.</a:t>
            </a:r>
          </a:p>
          <a:p>
            <a:r>
              <a:rPr lang="en-US" sz="1400" dirty="0" smtClean="0">
                <a:solidFill>
                  <a:srgbClr val="FFC000"/>
                </a:solidFill>
              </a:rPr>
              <a:t>Builder’s plates on smokebox to be natural brass.</a:t>
            </a:r>
            <a:endParaRPr lang="en-US" sz="1400" dirty="0">
              <a:solidFill>
                <a:srgbClr val="FFC000"/>
              </a:solidFill>
            </a:endParaRPr>
          </a:p>
        </p:txBody>
      </p:sp>
    </p:spTree>
    <p:extLst>
      <p:ext uri="{BB962C8B-B14F-4D97-AF65-F5344CB8AC3E}">
        <p14:creationId xmlns:p14="http://schemas.microsoft.com/office/powerpoint/2010/main" val="80499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125" t="39814" r="22604" b="24630"/>
          <a:stretch/>
        </p:blipFill>
        <p:spPr>
          <a:xfrm>
            <a:off x="331010" y="1733550"/>
            <a:ext cx="8481981" cy="2862111"/>
          </a:xfrm>
          <a:prstGeom prst="rect">
            <a:avLst/>
          </a:prstGeom>
        </p:spPr>
      </p:pic>
      <p:pic>
        <p:nvPicPr>
          <p:cNvPr id="5" name="Picture 4"/>
          <p:cNvPicPr>
            <a:picLocks noChangeAspect="1"/>
          </p:cNvPicPr>
          <p:nvPr/>
        </p:nvPicPr>
        <p:blipFill rotWithShape="1">
          <a:blip r:embed="rId4"/>
          <a:srcRect l="18333" t="42593" r="23021" b="29074"/>
          <a:stretch/>
        </p:blipFill>
        <p:spPr>
          <a:xfrm>
            <a:off x="331010" y="4438650"/>
            <a:ext cx="8481981" cy="2305050"/>
          </a:xfrm>
          <a:prstGeom prst="rect">
            <a:avLst/>
          </a:prstGeom>
        </p:spPr>
      </p:pic>
      <p:sp>
        <p:nvSpPr>
          <p:cNvPr id="6"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7" name="TextBox 6"/>
          <p:cNvSpPr txBox="1"/>
          <p:nvPr/>
        </p:nvSpPr>
        <p:spPr>
          <a:xfrm>
            <a:off x="628650" y="921305"/>
            <a:ext cx="7284079" cy="738664"/>
          </a:xfrm>
          <a:prstGeom prst="rect">
            <a:avLst/>
          </a:prstGeom>
          <a:noFill/>
        </p:spPr>
        <p:txBody>
          <a:bodyPr wrap="square" rtlCol="0">
            <a:spAutoFit/>
          </a:bodyPr>
          <a:lstStyle/>
          <a:p>
            <a:r>
              <a:rPr lang="en-US" sz="1400" u="sng" dirty="0" smtClean="0">
                <a:solidFill>
                  <a:srgbClr val="FFC000"/>
                </a:solidFill>
              </a:rPr>
              <a:t>All</a:t>
            </a:r>
            <a:r>
              <a:rPr lang="en-US" sz="1400" dirty="0" smtClean="0">
                <a:solidFill>
                  <a:srgbClr val="FFC000"/>
                </a:solidFill>
              </a:rPr>
              <a:t> handrails, piping, boiler check valve, bell hanger, generator to be black.</a:t>
            </a:r>
          </a:p>
          <a:p>
            <a:r>
              <a:rPr lang="en-US" sz="1400" dirty="0" smtClean="0">
                <a:solidFill>
                  <a:srgbClr val="FFC000"/>
                </a:solidFill>
              </a:rPr>
              <a:t>Builder’s plates on smokebox to be natural brass.  Bell, whistle and pop valves to be natural brass (but pop valve shields to match boiler jacket color.  I’d be very happy with a match to these colors!</a:t>
            </a:r>
            <a:endParaRPr lang="en-US" sz="1400" dirty="0">
              <a:solidFill>
                <a:srgbClr val="FFC000"/>
              </a:solidFill>
            </a:endParaRPr>
          </a:p>
        </p:txBody>
      </p:sp>
    </p:spTree>
    <p:extLst>
      <p:ext uri="{BB962C8B-B14F-4D97-AF65-F5344CB8AC3E}">
        <p14:creationId xmlns:p14="http://schemas.microsoft.com/office/powerpoint/2010/main" val="9690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332" t="39074" r="22188" b="19259"/>
          <a:stretch/>
        </p:blipFill>
        <p:spPr>
          <a:xfrm>
            <a:off x="366016" y="2951784"/>
            <a:ext cx="8411968" cy="3314700"/>
          </a:xfrm>
          <a:prstGeom prst="rect">
            <a:avLst/>
          </a:prstGeom>
        </p:spPr>
      </p:pic>
      <p:sp>
        <p:nvSpPr>
          <p:cNvPr id="5"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6" name="TextBox 5"/>
          <p:cNvSpPr txBox="1"/>
          <p:nvPr/>
        </p:nvSpPr>
        <p:spPr>
          <a:xfrm>
            <a:off x="628650" y="921305"/>
            <a:ext cx="7886700" cy="1815882"/>
          </a:xfrm>
          <a:prstGeom prst="rect">
            <a:avLst/>
          </a:prstGeom>
          <a:noFill/>
        </p:spPr>
        <p:txBody>
          <a:bodyPr wrap="square" rtlCol="0">
            <a:spAutoFit/>
          </a:bodyPr>
          <a:lstStyle/>
          <a:p>
            <a:r>
              <a:rPr lang="en-US" sz="1400" dirty="0" smtClean="0">
                <a:solidFill>
                  <a:srgbClr val="FFC000"/>
                </a:solidFill>
              </a:rPr>
              <a:t>Note that cab front is black.   Smokebox front to be light graphite instead of white.  Note that reverser bar between power reverser and valve gear is chrome.  Glad hands to be silver.  Running board striping to be silver (paint or custom decals (provided) OK—take your preference, but match the decal color if painting.)   Leave all wheel rims unpainted, but paint all wheel centers black.</a:t>
            </a:r>
          </a:p>
          <a:p>
            <a:r>
              <a:rPr lang="en-US" sz="1400" dirty="0" smtClean="0">
                <a:solidFill>
                  <a:srgbClr val="FFC000"/>
                </a:solidFill>
              </a:rPr>
              <a:t>This is a second nicely painted model (road number 607 vs 608 in the other photos.)  I prefer the light graphite smokebox front on the 608 model to the white smokebox front on this model– unless you have definite knowledge that B&amp;A used white instead of light graphite for this part!  And I am quite sure I want silver running board edges rather than white.</a:t>
            </a:r>
            <a:endParaRPr lang="en-US" sz="1400" dirty="0">
              <a:solidFill>
                <a:srgbClr val="FFC000"/>
              </a:solidFill>
            </a:endParaRPr>
          </a:p>
        </p:txBody>
      </p:sp>
    </p:spTree>
    <p:extLst>
      <p:ext uri="{BB962C8B-B14F-4D97-AF65-F5344CB8AC3E}">
        <p14:creationId xmlns:p14="http://schemas.microsoft.com/office/powerpoint/2010/main" val="204880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729" t="25370" r="22210" b="14444"/>
          <a:stretch/>
        </p:blipFill>
        <p:spPr>
          <a:xfrm>
            <a:off x="519113" y="1914525"/>
            <a:ext cx="8105775" cy="4809197"/>
          </a:xfrm>
          <a:prstGeom prst="rect">
            <a:avLst/>
          </a:prstGeom>
        </p:spPr>
      </p:pic>
      <p:sp>
        <p:nvSpPr>
          <p:cNvPr id="5"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6" name="TextBox 5"/>
          <p:cNvSpPr txBox="1"/>
          <p:nvPr/>
        </p:nvSpPr>
        <p:spPr>
          <a:xfrm>
            <a:off x="628650" y="921305"/>
            <a:ext cx="6325121" cy="738664"/>
          </a:xfrm>
          <a:prstGeom prst="rect">
            <a:avLst/>
          </a:prstGeom>
          <a:noFill/>
        </p:spPr>
        <p:txBody>
          <a:bodyPr wrap="square" rtlCol="0">
            <a:spAutoFit/>
          </a:bodyPr>
          <a:lstStyle/>
          <a:p>
            <a:r>
              <a:rPr lang="en-US" sz="1400" dirty="0" smtClean="0">
                <a:solidFill>
                  <a:srgbClr val="FFC000"/>
                </a:solidFill>
              </a:rPr>
              <a:t>Note that Pullman green on cab sides extends up to the roof drip rail.  It also extends around to cover the cab back all the way up to the roof.  Underside of roof to be black, as is cab floor.  Cab interior to be light green.</a:t>
            </a:r>
            <a:endParaRPr lang="en-US" sz="1400" dirty="0">
              <a:solidFill>
                <a:srgbClr val="FFC000"/>
              </a:solidFill>
            </a:endParaRPr>
          </a:p>
        </p:txBody>
      </p:sp>
    </p:spTree>
    <p:extLst>
      <p:ext uri="{BB962C8B-B14F-4D97-AF65-F5344CB8AC3E}">
        <p14:creationId xmlns:p14="http://schemas.microsoft.com/office/powerpoint/2010/main" val="47550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3229" t="17778" r="35417" b="14444"/>
          <a:stretch/>
        </p:blipFill>
        <p:spPr>
          <a:xfrm>
            <a:off x="728663" y="1771650"/>
            <a:ext cx="4124325" cy="5014958"/>
          </a:xfrm>
          <a:prstGeom prst="rect">
            <a:avLst/>
          </a:prstGeom>
        </p:spPr>
      </p:pic>
      <p:pic>
        <p:nvPicPr>
          <p:cNvPr id="5" name="Picture 4"/>
          <p:cNvPicPr>
            <a:picLocks noChangeAspect="1"/>
          </p:cNvPicPr>
          <p:nvPr/>
        </p:nvPicPr>
        <p:blipFill rotWithShape="1">
          <a:blip r:embed="rId4"/>
          <a:srcRect l="34791" t="19074" r="37292" b="10555"/>
          <a:stretch/>
        </p:blipFill>
        <p:spPr>
          <a:xfrm>
            <a:off x="4852988" y="1771650"/>
            <a:ext cx="3536864" cy="5014958"/>
          </a:xfrm>
          <a:prstGeom prst="rect">
            <a:avLst/>
          </a:prstGeom>
        </p:spPr>
      </p:pic>
      <p:sp>
        <p:nvSpPr>
          <p:cNvPr id="6" name="Title 1"/>
          <p:cNvSpPr>
            <a:spLocks noGrp="1"/>
          </p:cNvSpPr>
          <p:nvPr>
            <p:ph type="title"/>
          </p:nvPr>
        </p:nvSpPr>
        <p:spPr>
          <a:xfrm>
            <a:off x="628650" y="365126"/>
            <a:ext cx="7886700" cy="482599"/>
          </a:xfrm>
        </p:spPr>
        <p:txBody>
          <a:bodyPr>
            <a:noAutofit/>
          </a:bodyPr>
          <a:lstStyle/>
          <a:p>
            <a:r>
              <a:rPr lang="en-US" sz="2800" dirty="0"/>
              <a:t>B&amp;A J-2b, road number to be 609</a:t>
            </a:r>
          </a:p>
        </p:txBody>
      </p:sp>
      <p:sp>
        <p:nvSpPr>
          <p:cNvPr id="7" name="TextBox 6"/>
          <p:cNvSpPr txBox="1"/>
          <p:nvPr/>
        </p:nvSpPr>
        <p:spPr>
          <a:xfrm>
            <a:off x="628650" y="921305"/>
            <a:ext cx="6325121" cy="523220"/>
          </a:xfrm>
          <a:prstGeom prst="rect">
            <a:avLst/>
          </a:prstGeom>
          <a:noFill/>
        </p:spPr>
        <p:txBody>
          <a:bodyPr wrap="square" rtlCol="0">
            <a:spAutoFit/>
          </a:bodyPr>
          <a:lstStyle/>
          <a:p>
            <a:r>
              <a:rPr lang="en-US" sz="1400" dirty="0" smtClean="0">
                <a:solidFill>
                  <a:srgbClr val="FFC000"/>
                </a:solidFill>
              </a:rPr>
              <a:t>Really nicely done </a:t>
            </a:r>
            <a:r>
              <a:rPr lang="en-US" sz="1400" dirty="0" err="1" smtClean="0">
                <a:solidFill>
                  <a:srgbClr val="FFC000"/>
                </a:solidFill>
              </a:rPr>
              <a:t>backhead</a:t>
            </a:r>
            <a:r>
              <a:rPr lang="en-US" sz="1400" dirty="0" smtClean="0">
                <a:solidFill>
                  <a:srgbClr val="FFC000"/>
                </a:solidFill>
              </a:rPr>
              <a:t>!  Carry cab bottom striping around cab back as shown.  Cab support plate below the stripe to be black.</a:t>
            </a:r>
            <a:endParaRPr lang="en-US" sz="1400" dirty="0">
              <a:solidFill>
                <a:srgbClr val="FFC000"/>
              </a:solidFill>
            </a:endParaRPr>
          </a:p>
        </p:txBody>
      </p:sp>
    </p:spTree>
    <p:extLst>
      <p:ext uri="{BB962C8B-B14F-4D97-AF65-F5344CB8AC3E}">
        <p14:creationId xmlns:p14="http://schemas.microsoft.com/office/powerpoint/2010/main" val="3824191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Ym90dGU8L1VzZXJOYW1lPjxEYXRlVGltZT4xMS8xOS8yMDE4IDE2OjUxOjEwPC9EYXRlVGltZT48TGFiZWxTdHJpbmc+VW5yZXN0cmljdGVkPC9MYWJlbFN0cmluZz48L2l0ZW0+PC9sYWJlbEhpc3Rvcnk+</Value>
</WrappedLabelHistory>
</file>

<file path=customXml/item2.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1E53CCAF-4744-4BDA-B611-C0439EE10EB5}">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1AA5278A-2B4F-4BF9-ABB1-46B1D839491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173</TotalTime>
  <Words>1162</Words>
  <Application>Microsoft Office PowerPoint</Application>
  <PresentationFormat>On-screen Show (4:3)</PresentationFormat>
  <Paragraphs>62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Boston &amp; Albany J-2b Painting &amp; Lettering Guide</vt:lpstr>
      <vt:lpstr>General Description of Project</vt:lpstr>
      <vt:lpstr>B&amp;A J-2b, road number to be 609</vt:lpstr>
      <vt:lpstr>B&amp;A J-2b, road number to be 609</vt:lpstr>
      <vt:lpstr>B&amp;A J-2b, road number to be 609</vt:lpstr>
      <vt:lpstr>B&amp;A J-2b, road number to be 609</vt:lpstr>
      <vt:lpstr>B&amp;A J-2b, road number to be 609</vt:lpstr>
      <vt:lpstr>B&amp;A J-2b, road number to be 609</vt:lpstr>
      <vt:lpstr>B&amp;A J-2b, road number to be 609</vt:lpstr>
      <vt:lpstr>B&amp;A J-2b, road number to be 609</vt:lpstr>
      <vt:lpstr>B&amp;A J-2b, road number to be 609</vt:lpstr>
    </vt:vector>
  </TitlesOfParts>
  <Company>Leidos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Bott, Eric H.</dc:creator>
  <cp:lastModifiedBy>Bott, Eric H.</cp:lastModifiedBy>
  <cp:revision>17</cp:revision>
  <dcterms:created xsi:type="dcterms:W3CDTF">2018-11-19T15:07:33Z</dcterms:created>
  <dcterms:modified xsi:type="dcterms:W3CDTF">2019-02-26T22:09:54Z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9bfcdd04-9e05-400f-bba1-a958f597fb35</vt:lpwstr>
  </property>
  <property fmtid="{D5CDD505-2E9C-101B-9397-08002B2CF9AE}" pid="3" name="bjSaver">
    <vt:lpwstr>9dAq2cnHg7zPQ8rRnUByuKp1JPhMIRHV</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uid="42834bfb-1ec1-4beb-bd64-eb83fb3cb3f3" value="" /&gt;&lt;/sisl&gt;</vt:lpwstr>
  </property>
  <property fmtid="{D5CDD505-2E9C-101B-9397-08002B2CF9AE}" pid="6" name="bjDocumentSecurityLabel">
    <vt:lpwstr>Unrestricted</vt:lpwstr>
  </property>
  <property fmtid="{D5CDD505-2E9C-101B-9397-08002B2CF9AE}" pid="7" name="bjLabelHistoryID">
    <vt:lpwstr>{1E53CCAF-4744-4BDA-B611-C0439EE10EB5}</vt:lpwstr>
  </property>
</Properties>
</file>